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9"/>
    <p:sldId id="258" r:id="rId10"/>
    <p:sldId id="259" r:id="rId11"/>
    <p:sldId id="260" r:id="rId12"/>
    <p:sldId id="261" r:id="rId13"/>
    <p:sldId id="262" r:id="rId14"/>
    <p:sldId id="263" r:id="rId15"/>
    <p:sldId id="264" r:id="rId16"/>
    <p:sldId id="265" r:id="rId17"/>
    <p:sldId id="266" r:id="rId18"/>
  </p:sldIdLst>
  <p:sldSz cx="12191695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notesMaster" Target="notesMasters/notesMaster1.xml"/><Relationship Id="rId9" Type="http://schemas.openxmlformats.org/officeDocument/2006/relationships/slide" Target="slides/slide2.xml"/><Relationship Id="rId10" Type="http://schemas.openxmlformats.org/officeDocument/2006/relationships/slide" Target="slides/slide3.xml"/><Relationship Id="rId11" Type="http://schemas.openxmlformats.org/officeDocument/2006/relationships/slide" Target="slides/slide4.xml"/><Relationship Id="rId12" Type="http://schemas.openxmlformats.org/officeDocument/2006/relationships/slide" Target="slides/slide5.xml"/><Relationship Id="rId13" Type="http://schemas.openxmlformats.org/officeDocument/2006/relationships/slide" Target="slides/slide6.xml"/><Relationship Id="rId14" Type="http://schemas.openxmlformats.org/officeDocument/2006/relationships/slide" Target="slides/slide7.xml"/><Relationship Id="rId15" Type="http://schemas.openxmlformats.org/officeDocument/2006/relationships/slide" Target="slides/slide8.xml"/><Relationship Id="rId16" Type="http://schemas.openxmlformats.org/officeDocument/2006/relationships/slide" Target="slides/slide9.xml"/><Relationship Id="rId17" Type="http://schemas.openxmlformats.org/officeDocument/2006/relationships/slide" Target="slides/slide10.xml"/><Relationship Id="rId18" Type="http://schemas.openxmlformats.org/officeDocument/2006/relationships/slide" Target="slides/slide11.xml"/></Relationships>
</file>

<file path=ppt/notesMasters/_rels/notesMaster1.xml.rels><?xml version='1.0' encoding='UTF-8' standalone='yes'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p="http://schemas.openxmlformats.org/presentationml/2006/main" xmlns:r="http://schemas.openxmlformats.org/officeDocument/2006/relationships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89C1C7-3DCD-1040-A9CF-14679D8B5DDD}" type="datetimeFigureOut">
              <a:rPr lang="en-US" smtClean="0"/>
              <a:t>10/17/16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B5E49A5-4136-284D-997B-48E1D791AD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32521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5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6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7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8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9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10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1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この枚数で5分です、と最初に言う。長さが分かると人は聞く姿勢になる。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避難所の話ではなく家の話です、と枠を最初に決める。ここがずれると「うちは避難所に行くから関係ない」で終わってしまう。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水と食料は多くの家にある。ここで一度、間を置く。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このスライドが本題。備蓄の話でいちばん抜けるのがここ。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2Lのペットボトルで38本、と言い換えると重さが伝わる。数字は世帯構成で変わるので「うちは違う」という声が出たら次のスライドへ。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だから一律の「これを買いましょう」が作れない、という話に着地させる。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ここで初めてアプリが出る。町内会が作ったものではないことを明示する。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その場でスマホを出してもらう。1分で数字が出るので、会場で試すのがいちばん効く。</a:t>
            </a:r>
          </a:p>
          <a:p/>
          <a:p>
            <a:r>
              <a:t>QRが読めない人には「蔵太郎 備蓄」で検索、と言葉で伝える。覚えて帰れるのは言葉のほうで、アプリを探すときも同じ言葉で出てくる。「蔵太郎」だけだと同じ名前の飲食店や会社が出るので、「備蓄」を付けて言うこと。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⚠️ このスライドを飛ばさない。無料と言い切ると、あとで課金に気づいた住民の苦情が町内会に行く。先に線を見せておくのが、配ってくれた側を守ることになる。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一気に揃えさせない。積み立てるように少しずつ、が全体の考え方。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この枠があるからコピーして使ってもらえる。空欄のまま配らないこと。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Relationship Id="rId3" Type="http://schemas.openxmlformats.org/officeDocument/2006/relationships/notesSlide" Target="../notesSlides/notesSlide1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3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Relationship Id="rId3" Type="http://schemas.openxmlformats.org/officeDocument/2006/relationships/notesSlide" Target="../notesSlides/notesSlide4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5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6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Relationship Id="rId3" Type="http://schemas.openxmlformats.org/officeDocument/2006/relationships/notesSlide" Target="../notesSlides/notesSlide7.xml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.png"/><Relationship Id="rId3" Type="http://schemas.openxmlformats.org/officeDocument/2006/relationships/notesSlide" Target="../notesSlides/notesSlide8.xml"/></Relationships>
</file>

<file path=ppt/slides/_rels/slide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9.xml"/></Relationships>
</file>

<file path=ppt/slides/_rels/slide1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Relationship Id="rId3" Type="http://schemas.openxmlformats.org/officeDocument/2006/relationships/notesSlide" Target="../notesSlides/notesSlide10.xml"/></Relationships>
</file>

<file path=ppt/slides/_rels/slide1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1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2B3A6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914400" y="2103120"/>
            <a:ext cx="7680960" cy="2194560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>
              <a:lnSpc>
                <a:spcPct val="135000"/>
              </a:lnSpc>
              <a:spcAft>
                <a:spcPts val="200"/>
              </a:spcAft>
            </a:pPr>
            <a:r>
              <a:rPr sz="5000" b="1">
                <a:solidFill>
                  <a:srgbClr val="FFFFFF"/>
                </a:solidFill>
                <a:latin typeface="メイリオ"/>
                <a:ea typeface="メイリオ"/>
              </a:rPr>
              <a:t>その備え、</a:t>
            </a:r>
          </a:p>
          <a:p>
            <a:pPr algn="l">
              <a:lnSpc>
                <a:spcPct val="135000"/>
              </a:lnSpc>
              <a:spcAft>
                <a:spcPts val="200"/>
              </a:spcAft>
            </a:pPr>
            <a:r>
              <a:rPr sz="5000" b="1">
                <a:solidFill>
                  <a:srgbClr val="FFFFFF"/>
                </a:solidFill>
                <a:latin typeface="メイリオ"/>
                <a:ea typeface="メイリオ"/>
              </a:rPr>
              <a:t>あと何日分ですか？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14400" y="4572000"/>
            <a:ext cx="7680960" cy="731520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>
              <a:lnSpc>
                <a:spcPct val="135000"/>
              </a:lnSpc>
              <a:spcAft>
                <a:spcPts val="600"/>
              </a:spcAft>
            </a:pPr>
            <a:r>
              <a:rPr sz="2000" b="0">
                <a:solidFill>
                  <a:srgbClr val="DCE9F7"/>
                </a:solidFill>
                <a:latin typeface="メイリオ"/>
                <a:ea typeface="メイリオ"/>
              </a:rPr>
              <a:t>＿＿＿＿＿＿＿＿町内会　防災のはなし</a:t>
            </a:r>
          </a:p>
        </p:txBody>
      </p:sp>
      <p:pic>
        <p:nvPicPr>
          <p:cNvPr id="5" name="Picture 4" descr="_mascot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61120" y="2011680"/>
            <a:ext cx="2789530" cy="292608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7F3E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822960" y="594360"/>
            <a:ext cx="10515600" cy="914400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>
              <a:lnSpc>
                <a:spcPct val="135000"/>
              </a:lnSpc>
              <a:spcAft>
                <a:spcPts val="600"/>
              </a:spcAft>
            </a:pPr>
            <a:r>
              <a:rPr sz="3600" b="1">
                <a:solidFill>
                  <a:srgbClr val="2B3A67"/>
                </a:solidFill>
                <a:latin typeface="メイリオ"/>
                <a:ea typeface="メイリオ"/>
              </a:rPr>
              <a:t>大きな地震のあと、多くの人は自宅で過ごす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22960" y="2194560"/>
            <a:ext cx="10515600" cy="2286000"/>
          </a:xfrm>
          <a:prstGeom prst="roundRect">
            <a:avLst>
              <a:gd name="adj" fmla="val 5000"/>
            </a:avLst>
          </a:prstGeom>
          <a:solidFill>
            <a:srgbClr val="FFFFFF"/>
          </a:solidFill>
          <a:ln w="12700">
            <a:solidFill>
              <a:srgbClr val="E6E0D3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1280160" y="2606040"/>
            <a:ext cx="9601200" cy="1920240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>
              <a:lnSpc>
                <a:spcPct val="135000"/>
              </a:lnSpc>
              <a:spcAft>
                <a:spcPts val="1400"/>
              </a:spcAft>
            </a:pPr>
            <a:r>
              <a:rPr sz="2600" b="1">
                <a:solidFill>
                  <a:srgbClr val="2B3A67"/>
                </a:solidFill>
                <a:latin typeface="メイリオ"/>
                <a:ea typeface="メイリオ"/>
              </a:rPr>
              <a:t>避難所に入れる人は、みんなではありません。</a:t>
            </a:r>
          </a:p>
          <a:p>
            <a:pPr algn="l">
              <a:lnSpc>
                <a:spcPct val="135000"/>
              </a:lnSpc>
              <a:spcAft>
                <a:spcPts val="1400"/>
              </a:spcAft>
            </a:pPr>
            <a:r>
              <a:rPr sz="1900" b="0">
                <a:solidFill>
                  <a:srgbClr val="1E2333"/>
                </a:solidFill>
                <a:latin typeface="メイリオ"/>
                <a:ea typeface="メイリオ"/>
              </a:rPr>
              <a:t>建物が無事なら、自宅で過ごすことになります。これを「在宅避難」といいます。</a:t>
            </a:r>
          </a:p>
          <a:p>
            <a:pPr algn="l">
              <a:lnSpc>
                <a:spcPct val="135000"/>
              </a:lnSpc>
              <a:spcAft>
                <a:spcPts val="1400"/>
              </a:spcAft>
            </a:pPr>
            <a:r>
              <a:rPr sz="1900" b="0">
                <a:solidFill>
                  <a:srgbClr val="1E2333"/>
                </a:solidFill>
                <a:latin typeface="メイリオ"/>
                <a:ea typeface="メイリオ"/>
              </a:rPr>
              <a:t>電気・水道・ガスが止まった状態で、家にあるものだけで数日間。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7F3E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822960" y="594360"/>
            <a:ext cx="10515600" cy="914400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>
              <a:lnSpc>
                <a:spcPct val="135000"/>
              </a:lnSpc>
              <a:spcAft>
                <a:spcPts val="600"/>
              </a:spcAft>
            </a:pPr>
            <a:r>
              <a:rPr sz="3600" b="1">
                <a:solidFill>
                  <a:srgbClr val="2B3A67"/>
                </a:solidFill>
                <a:latin typeface="メイリオ"/>
                <a:ea typeface="メイリオ"/>
              </a:rPr>
              <a:t>備えている人は、思ったより少ない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22960" y="1508760"/>
            <a:ext cx="10515600" cy="457200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>
              <a:lnSpc>
                <a:spcPct val="135000"/>
              </a:lnSpc>
              <a:spcAft>
                <a:spcPts val="600"/>
              </a:spcAft>
            </a:pPr>
            <a:r>
              <a:rPr sz="1600" b="0">
                <a:solidFill>
                  <a:srgbClr val="5A6272"/>
                </a:solidFill>
                <a:latin typeface="メイリオ"/>
                <a:ea typeface="メイリオ"/>
              </a:rPr>
              <a:t>3日分以上を備えている割合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822960" y="2377440"/>
            <a:ext cx="3291840" cy="2194560"/>
          </a:xfrm>
          <a:prstGeom prst="roundRect">
            <a:avLst>
              <a:gd name="adj" fmla="val 5000"/>
            </a:avLst>
          </a:prstGeom>
          <a:solidFill>
            <a:srgbClr val="FFFFFF"/>
          </a:solidFill>
          <a:ln w="12700">
            <a:solidFill>
              <a:srgbClr val="E6E0D3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143000" y="2697480"/>
            <a:ext cx="2651760" cy="457200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>
              <a:lnSpc>
                <a:spcPct val="135000"/>
              </a:lnSpc>
              <a:spcAft>
                <a:spcPts val="600"/>
              </a:spcAft>
            </a:pPr>
            <a:r>
              <a:rPr sz="1700" b="1">
                <a:solidFill>
                  <a:srgbClr val="1E2333"/>
                </a:solidFill>
                <a:latin typeface="メイリオ"/>
                <a:ea typeface="メイリオ"/>
              </a:rPr>
              <a:t>飲料水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143000" y="3200400"/>
            <a:ext cx="2651760" cy="1005840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>
              <a:lnSpc>
                <a:spcPct val="135000"/>
              </a:lnSpc>
              <a:spcAft>
                <a:spcPts val="600"/>
              </a:spcAft>
            </a:pPr>
            <a:r>
              <a:rPr sz="5000" b="1">
                <a:solidFill>
                  <a:srgbClr val="4A90D9"/>
                </a:solidFill>
                <a:latin typeface="メイリオ"/>
                <a:ea typeface="メイリオ"/>
              </a:rPr>
              <a:t>69.8％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4434840" y="2377440"/>
            <a:ext cx="3291840" cy="2194560"/>
          </a:xfrm>
          <a:prstGeom prst="roundRect">
            <a:avLst>
              <a:gd name="adj" fmla="val 5000"/>
            </a:avLst>
          </a:prstGeom>
          <a:solidFill>
            <a:srgbClr val="FFFFFF"/>
          </a:solidFill>
          <a:ln w="12700">
            <a:solidFill>
              <a:srgbClr val="E6E0D3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9" name="TextBox 8"/>
          <p:cNvSpPr txBox="1"/>
          <p:nvPr/>
        </p:nvSpPr>
        <p:spPr>
          <a:xfrm>
            <a:off x="4754880" y="2697480"/>
            <a:ext cx="2651760" cy="457200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>
              <a:lnSpc>
                <a:spcPct val="135000"/>
              </a:lnSpc>
              <a:spcAft>
                <a:spcPts val="600"/>
              </a:spcAft>
            </a:pPr>
            <a:r>
              <a:rPr sz="1700" b="1">
                <a:solidFill>
                  <a:srgbClr val="1E2333"/>
                </a:solidFill>
                <a:latin typeface="メイリオ"/>
                <a:ea typeface="メイリオ"/>
              </a:rPr>
              <a:t>食料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754880" y="3200400"/>
            <a:ext cx="2651760" cy="1005840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>
              <a:lnSpc>
                <a:spcPct val="135000"/>
              </a:lnSpc>
              <a:spcAft>
                <a:spcPts val="600"/>
              </a:spcAft>
            </a:pPr>
            <a:r>
              <a:rPr sz="5000" b="1">
                <a:solidFill>
                  <a:srgbClr val="4A90D9"/>
                </a:solidFill>
                <a:latin typeface="メイリオ"/>
                <a:ea typeface="メイリオ"/>
              </a:rPr>
              <a:t>59.8％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8046720" y="2377440"/>
            <a:ext cx="3291840" cy="2194560"/>
          </a:xfrm>
          <a:prstGeom prst="roundRect">
            <a:avLst>
              <a:gd name="adj" fmla="val 5000"/>
            </a:avLst>
          </a:prstGeom>
          <a:solidFill>
            <a:srgbClr val="DCE9F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2" name="TextBox 11"/>
          <p:cNvSpPr txBox="1"/>
          <p:nvPr/>
        </p:nvSpPr>
        <p:spPr>
          <a:xfrm>
            <a:off x="8366760" y="2697480"/>
            <a:ext cx="2651760" cy="457200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>
              <a:lnSpc>
                <a:spcPct val="135000"/>
              </a:lnSpc>
              <a:spcAft>
                <a:spcPts val="600"/>
              </a:spcAft>
            </a:pPr>
            <a:r>
              <a:rPr sz="1700" b="1">
                <a:solidFill>
                  <a:srgbClr val="1E2333"/>
                </a:solidFill>
                <a:latin typeface="メイリオ"/>
                <a:ea typeface="メイリオ"/>
              </a:rPr>
              <a:t>携帯・簡易トイレ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366760" y="3200400"/>
            <a:ext cx="2651760" cy="1005840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>
              <a:lnSpc>
                <a:spcPct val="135000"/>
              </a:lnSpc>
              <a:spcAft>
                <a:spcPts val="600"/>
              </a:spcAft>
            </a:pPr>
            <a:r>
              <a:rPr sz="5000" b="1">
                <a:solidFill>
                  <a:srgbClr val="2B3A67"/>
                </a:solidFill>
                <a:latin typeface="メイリオ"/>
                <a:ea typeface="メイリオ"/>
              </a:rPr>
              <a:t>27.2％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22960" y="4937760"/>
            <a:ext cx="10515600" cy="457200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>
              <a:lnSpc>
                <a:spcPct val="135000"/>
              </a:lnSpc>
              <a:spcAft>
                <a:spcPts val="600"/>
              </a:spcAft>
            </a:pPr>
            <a:r>
              <a:rPr sz="1300" b="0">
                <a:solidFill>
                  <a:srgbClr val="5A6272"/>
                </a:solidFill>
                <a:latin typeface="メイリオ"/>
                <a:ea typeface="メイリオ"/>
              </a:rPr>
              <a:t>出典：内閣府「防災に関する世論調査」（令和7年8月調査）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7F3E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822960" y="594360"/>
            <a:ext cx="10515600" cy="914400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>
              <a:lnSpc>
                <a:spcPct val="135000"/>
              </a:lnSpc>
              <a:spcAft>
                <a:spcPts val="600"/>
              </a:spcAft>
            </a:pPr>
            <a:r>
              <a:rPr sz="3600" b="1">
                <a:solidFill>
                  <a:srgbClr val="2B3A67"/>
                </a:solidFill>
                <a:latin typeface="メイリオ"/>
                <a:ea typeface="メイリオ"/>
              </a:rPr>
              <a:t>いちばん忘れられているのは、トイレ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22960" y="2194560"/>
            <a:ext cx="6949440" cy="3017520"/>
          </a:xfrm>
          <a:prstGeom prst="roundRect">
            <a:avLst>
              <a:gd name="adj" fmla="val 5000"/>
            </a:avLst>
          </a:prstGeom>
          <a:solidFill>
            <a:srgbClr val="DCE9F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1280160" y="2606040"/>
            <a:ext cx="6035040" cy="2103120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>
              <a:lnSpc>
                <a:spcPct val="135000"/>
              </a:lnSpc>
              <a:spcAft>
                <a:spcPts val="1600"/>
              </a:spcAft>
            </a:pPr>
            <a:r>
              <a:rPr sz="2500" b="1">
                <a:solidFill>
                  <a:srgbClr val="2B3A67"/>
                </a:solidFill>
                <a:latin typeface="メイリオ"/>
                <a:ea typeface="メイリオ"/>
              </a:rPr>
              <a:t>水が止まると、トイレは流せません。</a:t>
            </a:r>
          </a:p>
          <a:p>
            <a:pPr algn="l">
              <a:lnSpc>
                <a:spcPct val="135000"/>
              </a:lnSpc>
              <a:spcAft>
                <a:spcPts val="1600"/>
              </a:spcAft>
            </a:pPr>
            <a:r>
              <a:rPr sz="1900" b="0">
                <a:solidFill>
                  <a:srgbClr val="1E2333"/>
                </a:solidFill>
                <a:latin typeface="メイリオ"/>
                <a:ea typeface="メイリオ"/>
              </a:rPr>
              <a:t>4人家族なら1日およそ20回。3日で60回分。</a:t>
            </a:r>
          </a:p>
          <a:p>
            <a:pPr algn="l">
              <a:lnSpc>
                <a:spcPct val="135000"/>
              </a:lnSpc>
              <a:spcAft>
                <a:spcPts val="1600"/>
              </a:spcAft>
            </a:pPr>
            <a:r>
              <a:rPr sz="2100" b="1">
                <a:solidFill>
                  <a:srgbClr val="1E2333"/>
                </a:solidFill>
                <a:latin typeface="メイリオ"/>
                <a:ea typeface="メイリオ"/>
              </a:rPr>
              <a:t>食べることは我慢できても、出すことは我慢できません。</a:t>
            </a:r>
          </a:p>
        </p:txBody>
      </p:sp>
      <p:pic>
        <p:nvPicPr>
          <p:cNvPr id="6" name="Picture 5" descr="_mascot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03920" y="2331720"/>
            <a:ext cx="2615184" cy="2743200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7F3E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822960" y="594360"/>
            <a:ext cx="10515600" cy="914400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>
              <a:lnSpc>
                <a:spcPct val="135000"/>
              </a:lnSpc>
              <a:spcAft>
                <a:spcPts val="600"/>
              </a:spcAft>
            </a:pPr>
            <a:r>
              <a:rPr sz="3600" b="1">
                <a:solidFill>
                  <a:srgbClr val="2B3A67"/>
                </a:solidFill>
                <a:latin typeface="メイリオ"/>
                <a:ea typeface="メイリオ"/>
              </a:rPr>
              <a:t>どれくらい要るのか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22960" y="1508760"/>
            <a:ext cx="10515600" cy="457200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>
              <a:lnSpc>
                <a:spcPct val="135000"/>
              </a:lnSpc>
              <a:spcAft>
                <a:spcPts val="600"/>
              </a:spcAft>
            </a:pPr>
            <a:r>
              <a:rPr sz="1600" b="0">
                <a:solidFill>
                  <a:srgbClr val="5A6272"/>
                </a:solidFill>
                <a:latin typeface="メイリオ"/>
                <a:ea typeface="メイリオ"/>
              </a:rPr>
              <a:t>大人2人＋小学生2人の家庭で、7日分なら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822960" y="2377440"/>
            <a:ext cx="3291840" cy="2011680"/>
          </a:xfrm>
          <a:prstGeom prst="roundRect">
            <a:avLst>
              <a:gd name="adj" fmla="val 5000"/>
            </a:avLst>
          </a:prstGeom>
          <a:solidFill>
            <a:srgbClr val="FFFFFF"/>
          </a:solidFill>
          <a:ln w="12700">
            <a:solidFill>
              <a:srgbClr val="E6E0D3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143000" y="2651760"/>
            <a:ext cx="2651760" cy="457200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>
              <a:lnSpc>
                <a:spcPct val="135000"/>
              </a:lnSpc>
              <a:spcAft>
                <a:spcPts val="600"/>
              </a:spcAft>
            </a:pPr>
            <a:r>
              <a:rPr sz="1700" b="1">
                <a:solidFill>
                  <a:srgbClr val="1E2333"/>
                </a:solidFill>
                <a:latin typeface="メイリオ"/>
                <a:ea typeface="メイリオ"/>
              </a:rPr>
              <a:t>水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143000" y="3154680"/>
            <a:ext cx="2651760" cy="914400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>
              <a:lnSpc>
                <a:spcPct val="135000"/>
              </a:lnSpc>
              <a:spcAft>
                <a:spcPts val="600"/>
              </a:spcAft>
            </a:pPr>
            <a:r>
              <a:rPr sz="4400" b="1">
                <a:solidFill>
                  <a:srgbClr val="2B3A67"/>
                </a:solidFill>
                <a:latin typeface="メイリオ"/>
                <a:ea typeface="メイリオ"/>
              </a:rPr>
              <a:t>76L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4434840" y="2377440"/>
            <a:ext cx="3291840" cy="2011680"/>
          </a:xfrm>
          <a:prstGeom prst="roundRect">
            <a:avLst>
              <a:gd name="adj" fmla="val 5000"/>
            </a:avLst>
          </a:prstGeom>
          <a:solidFill>
            <a:srgbClr val="FFFFFF"/>
          </a:solidFill>
          <a:ln w="12700">
            <a:solidFill>
              <a:srgbClr val="E6E0D3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9" name="TextBox 8"/>
          <p:cNvSpPr txBox="1"/>
          <p:nvPr/>
        </p:nvSpPr>
        <p:spPr>
          <a:xfrm>
            <a:off x="4754880" y="2651760"/>
            <a:ext cx="2651760" cy="457200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>
              <a:lnSpc>
                <a:spcPct val="135000"/>
              </a:lnSpc>
              <a:spcAft>
                <a:spcPts val="600"/>
              </a:spcAft>
            </a:pPr>
            <a:r>
              <a:rPr sz="1700" b="1">
                <a:solidFill>
                  <a:srgbClr val="1E2333"/>
                </a:solidFill>
                <a:latin typeface="メイリオ"/>
                <a:ea typeface="メイリオ"/>
              </a:rPr>
              <a:t>ごはん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754880" y="3154680"/>
            <a:ext cx="2651760" cy="914400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>
              <a:lnSpc>
                <a:spcPct val="135000"/>
              </a:lnSpc>
              <a:spcAft>
                <a:spcPts val="600"/>
              </a:spcAft>
            </a:pPr>
            <a:r>
              <a:rPr sz="4400" b="1">
                <a:solidFill>
                  <a:srgbClr val="2B3A67"/>
                </a:solidFill>
                <a:latin typeface="メイリオ"/>
                <a:ea typeface="メイリオ"/>
              </a:rPr>
              <a:t>76食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8046720" y="2377440"/>
            <a:ext cx="3291840" cy="2011680"/>
          </a:xfrm>
          <a:prstGeom prst="roundRect">
            <a:avLst>
              <a:gd name="adj" fmla="val 5000"/>
            </a:avLst>
          </a:prstGeom>
          <a:solidFill>
            <a:srgbClr val="FFFFFF"/>
          </a:solidFill>
          <a:ln w="12700">
            <a:solidFill>
              <a:srgbClr val="E6E0D3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2" name="TextBox 11"/>
          <p:cNvSpPr txBox="1"/>
          <p:nvPr/>
        </p:nvSpPr>
        <p:spPr>
          <a:xfrm>
            <a:off x="8366760" y="2651760"/>
            <a:ext cx="2651760" cy="457200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>
              <a:lnSpc>
                <a:spcPct val="135000"/>
              </a:lnSpc>
              <a:spcAft>
                <a:spcPts val="600"/>
              </a:spcAft>
            </a:pPr>
            <a:r>
              <a:rPr sz="1700" b="1">
                <a:solidFill>
                  <a:srgbClr val="1E2333"/>
                </a:solidFill>
                <a:latin typeface="メイリオ"/>
                <a:ea typeface="メイリオ"/>
              </a:rPr>
              <a:t>簡易トイレ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366760" y="3154680"/>
            <a:ext cx="2651760" cy="914400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>
              <a:lnSpc>
                <a:spcPct val="135000"/>
              </a:lnSpc>
              <a:spcAft>
                <a:spcPts val="600"/>
              </a:spcAft>
            </a:pPr>
            <a:r>
              <a:rPr sz="4400" b="1">
                <a:solidFill>
                  <a:srgbClr val="2B3A67"/>
                </a:solidFill>
                <a:latin typeface="メイリオ"/>
                <a:ea typeface="メイリオ"/>
              </a:rPr>
              <a:t>140回分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22960" y="4754880"/>
            <a:ext cx="10515600" cy="914400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>
              <a:lnSpc>
                <a:spcPct val="135000"/>
              </a:lnSpc>
              <a:spcAft>
                <a:spcPts val="800"/>
              </a:spcAft>
            </a:pPr>
            <a:r>
              <a:rPr sz="1700" b="0">
                <a:solidFill>
                  <a:srgbClr val="1E2333"/>
                </a:solidFill>
                <a:latin typeface="メイリオ"/>
                <a:ea typeface="メイリオ"/>
              </a:rPr>
              <a:t>水76Lは、2リットルのペットボトルで38本ぶんです。</a:t>
            </a:r>
          </a:p>
          <a:p>
            <a:pPr algn="l">
              <a:lnSpc>
                <a:spcPct val="135000"/>
              </a:lnSpc>
              <a:spcAft>
                <a:spcPts val="800"/>
              </a:spcAft>
            </a:pPr>
            <a:r>
              <a:rPr sz="1300" b="0">
                <a:solidFill>
                  <a:srgbClr val="5A6272"/>
                </a:solidFill>
                <a:latin typeface="メイリオ"/>
                <a:ea typeface="メイリオ"/>
              </a:rPr>
              <a:t>出典：東京都「東京備蓄ナビ」のオープンデータをもとに算出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7F3E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822960" y="594360"/>
            <a:ext cx="10515600" cy="914400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>
              <a:lnSpc>
                <a:spcPct val="135000"/>
              </a:lnSpc>
              <a:spcAft>
                <a:spcPts val="600"/>
              </a:spcAft>
            </a:pPr>
            <a:r>
              <a:rPr sz="3600" b="1">
                <a:solidFill>
                  <a:srgbClr val="2B3A67"/>
                </a:solidFill>
                <a:latin typeface="メイリオ"/>
                <a:ea typeface="メイリオ"/>
              </a:rPr>
              <a:t>必要な量は、家族の人数と年齢で変わる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22960" y="1508760"/>
            <a:ext cx="10515600" cy="457200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>
              <a:lnSpc>
                <a:spcPct val="135000"/>
              </a:lnSpc>
              <a:spcAft>
                <a:spcPts val="600"/>
              </a:spcAft>
            </a:pPr>
            <a:r>
              <a:rPr sz="1600" b="0">
                <a:solidFill>
                  <a:srgbClr val="5A6272"/>
                </a:solidFill>
                <a:latin typeface="メイリオ"/>
                <a:ea typeface="メイリオ"/>
              </a:rPr>
              <a:t>同じ「7日分」でも、家庭ごとに数字が違います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822960" y="2286000"/>
            <a:ext cx="7680960" cy="713232"/>
          </a:xfrm>
          <a:prstGeom prst="roundRect">
            <a:avLst>
              <a:gd name="adj" fmla="val 5000"/>
            </a:avLst>
          </a:prstGeom>
          <a:solidFill>
            <a:srgbClr val="FFFFFF"/>
          </a:solidFill>
          <a:ln w="12700">
            <a:solidFill>
              <a:srgbClr val="E6E0D3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188720" y="2459736"/>
            <a:ext cx="4572000" cy="457200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>
              <a:lnSpc>
                <a:spcPct val="135000"/>
              </a:lnSpc>
              <a:spcAft>
                <a:spcPts val="600"/>
              </a:spcAft>
            </a:pPr>
            <a:r>
              <a:rPr sz="1800" b="0">
                <a:solidFill>
                  <a:srgbClr val="1E2333"/>
                </a:solidFill>
                <a:latin typeface="メイリオ"/>
                <a:ea typeface="メイリオ"/>
              </a:rPr>
              <a:t>大人1人（単身）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943600" y="2414016"/>
            <a:ext cx="2286000" cy="457200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>
              <a:lnSpc>
                <a:spcPct val="135000"/>
              </a:lnSpc>
              <a:spcAft>
                <a:spcPts val="600"/>
              </a:spcAft>
            </a:pPr>
            <a:r>
              <a:rPr sz="2100" b="1">
                <a:solidFill>
                  <a:srgbClr val="2B3A67"/>
                </a:solidFill>
                <a:latin typeface="メイリオ"/>
                <a:ea typeface="メイリオ"/>
              </a:rPr>
              <a:t>水 21L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822960" y="3154680"/>
            <a:ext cx="7680960" cy="713232"/>
          </a:xfrm>
          <a:prstGeom prst="roundRect">
            <a:avLst>
              <a:gd name="adj" fmla="val 5000"/>
            </a:avLst>
          </a:prstGeom>
          <a:solidFill>
            <a:srgbClr val="FFFFFF"/>
          </a:solidFill>
          <a:ln w="12700">
            <a:solidFill>
              <a:srgbClr val="E6E0D3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9" name="TextBox 8"/>
          <p:cNvSpPr txBox="1"/>
          <p:nvPr/>
        </p:nvSpPr>
        <p:spPr>
          <a:xfrm>
            <a:off x="1188720" y="3328416"/>
            <a:ext cx="4572000" cy="457200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>
              <a:lnSpc>
                <a:spcPct val="135000"/>
              </a:lnSpc>
              <a:spcAft>
                <a:spcPts val="600"/>
              </a:spcAft>
            </a:pPr>
            <a:r>
              <a:rPr sz="1800" b="0">
                <a:solidFill>
                  <a:srgbClr val="1E2333"/>
                </a:solidFill>
                <a:latin typeface="メイリオ"/>
                <a:ea typeface="メイリオ"/>
              </a:rPr>
              <a:t>大人2人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5943600" y="3282696"/>
            <a:ext cx="2286000" cy="457200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>
              <a:lnSpc>
                <a:spcPct val="135000"/>
              </a:lnSpc>
              <a:spcAft>
                <a:spcPts val="600"/>
              </a:spcAft>
            </a:pPr>
            <a:r>
              <a:rPr sz="2100" b="1">
                <a:solidFill>
                  <a:srgbClr val="2B3A67"/>
                </a:solidFill>
                <a:latin typeface="メイリオ"/>
                <a:ea typeface="メイリオ"/>
              </a:rPr>
              <a:t>水 42L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822960" y="4023360"/>
            <a:ext cx="7680960" cy="713232"/>
          </a:xfrm>
          <a:prstGeom prst="roundRect">
            <a:avLst>
              <a:gd name="adj" fmla="val 5000"/>
            </a:avLst>
          </a:prstGeom>
          <a:solidFill>
            <a:srgbClr val="FFFFFF"/>
          </a:solidFill>
          <a:ln w="12700">
            <a:solidFill>
              <a:srgbClr val="E6E0D3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2" name="TextBox 11"/>
          <p:cNvSpPr txBox="1"/>
          <p:nvPr/>
        </p:nvSpPr>
        <p:spPr>
          <a:xfrm>
            <a:off x="1188720" y="4197096"/>
            <a:ext cx="4572000" cy="457200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>
              <a:lnSpc>
                <a:spcPct val="135000"/>
              </a:lnSpc>
              <a:spcAft>
                <a:spcPts val="600"/>
              </a:spcAft>
            </a:pPr>
            <a:r>
              <a:rPr sz="1800" b="0">
                <a:solidFill>
                  <a:srgbClr val="1E2333"/>
                </a:solidFill>
                <a:latin typeface="メイリオ"/>
                <a:ea typeface="メイリオ"/>
              </a:rPr>
              <a:t>大人2人＋小学生2人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5943600" y="4151376"/>
            <a:ext cx="2286000" cy="457200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>
              <a:lnSpc>
                <a:spcPct val="135000"/>
              </a:lnSpc>
              <a:spcAft>
                <a:spcPts val="600"/>
              </a:spcAft>
            </a:pPr>
            <a:r>
              <a:rPr sz="2100" b="1">
                <a:solidFill>
                  <a:srgbClr val="2B3A67"/>
                </a:solidFill>
                <a:latin typeface="メイリオ"/>
                <a:ea typeface="メイリオ"/>
              </a:rPr>
              <a:t>水 76L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8869680" y="2286000"/>
            <a:ext cx="2468880" cy="2404872"/>
          </a:xfrm>
          <a:prstGeom prst="roundRect">
            <a:avLst>
              <a:gd name="adj" fmla="val 5000"/>
            </a:avLst>
          </a:prstGeom>
          <a:solidFill>
            <a:srgbClr val="DCE9F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5" name="TextBox 14"/>
          <p:cNvSpPr txBox="1"/>
          <p:nvPr/>
        </p:nvSpPr>
        <p:spPr>
          <a:xfrm>
            <a:off x="9189720" y="2606040"/>
            <a:ext cx="1920240" cy="1828800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>
              <a:lnSpc>
                <a:spcPct val="135000"/>
              </a:lnSpc>
              <a:spcAft>
                <a:spcPts val="600"/>
              </a:spcAft>
            </a:pPr>
            <a:r>
              <a:rPr sz="1600" b="0">
                <a:solidFill>
                  <a:srgbClr val="1E2333"/>
                </a:solidFill>
                <a:latin typeface="メイリオ"/>
                <a:ea typeface="メイリオ"/>
              </a:rPr>
              <a:t>乳幼児がいる家庭は、ミルクとおむつで数え方そのものが変わります。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7F3E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822960" y="594360"/>
            <a:ext cx="10515600" cy="914400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>
              <a:lnSpc>
                <a:spcPct val="135000"/>
              </a:lnSpc>
              <a:spcAft>
                <a:spcPts val="600"/>
              </a:spcAft>
            </a:pPr>
            <a:r>
              <a:rPr sz="3600" b="1">
                <a:solidFill>
                  <a:srgbClr val="2B3A67"/>
                </a:solidFill>
                <a:latin typeface="メイリオ"/>
                <a:ea typeface="メイリオ"/>
              </a:rPr>
              <a:t>数えるのが大変なので、道具を紹介します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22960" y="2194560"/>
            <a:ext cx="7680960" cy="2926080"/>
          </a:xfrm>
          <a:prstGeom prst="roundRect">
            <a:avLst>
              <a:gd name="adj" fmla="val 5000"/>
            </a:avLst>
          </a:prstGeom>
          <a:solidFill>
            <a:srgbClr val="FFFFFF"/>
          </a:solidFill>
          <a:ln w="12700">
            <a:solidFill>
              <a:srgbClr val="E6E0D3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1280160" y="2560320"/>
            <a:ext cx="6766560" cy="2377440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>
              <a:lnSpc>
                <a:spcPct val="135000"/>
              </a:lnSpc>
              <a:spcAft>
                <a:spcPts val="1400"/>
              </a:spcAft>
            </a:pPr>
            <a:r>
              <a:rPr sz="2400" b="1">
                <a:solidFill>
                  <a:srgbClr val="2B3A67"/>
                </a:solidFill>
                <a:latin typeface="メイリオ"/>
                <a:ea typeface="メイリオ"/>
              </a:rPr>
              <a:t>家庭の防災備蓄アプリ「蔵太郎（くらたろう）」</a:t>
            </a:r>
          </a:p>
          <a:p>
            <a:pPr algn="l">
              <a:lnSpc>
                <a:spcPct val="135000"/>
              </a:lnSpc>
              <a:spcAft>
                <a:spcPts val="1400"/>
              </a:spcAft>
            </a:pPr>
            <a:r>
              <a:rPr sz="1800" b="0">
                <a:solidFill>
                  <a:srgbClr val="1E2333"/>
                </a:solidFill>
                <a:latin typeface="メイリオ"/>
                <a:ea typeface="メイリオ"/>
              </a:rPr>
              <a:t>家族の人数を入れると、水・食料・簡易トイレなど65品目の必要量を計算します。</a:t>
            </a:r>
          </a:p>
          <a:p>
            <a:pPr algn="l">
              <a:lnSpc>
                <a:spcPct val="135000"/>
              </a:lnSpc>
              <a:spcAft>
                <a:spcPts val="1400"/>
              </a:spcAft>
            </a:pPr>
            <a:r>
              <a:rPr sz="1800" b="0">
                <a:solidFill>
                  <a:srgbClr val="1E2333"/>
                </a:solidFill>
                <a:latin typeface="メイリオ"/>
                <a:ea typeface="メイリオ"/>
              </a:rPr>
              <a:t>いま家にあるものを登録すると、「あと何日分」かが出ます。</a:t>
            </a:r>
          </a:p>
          <a:p>
            <a:pPr algn="l">
              <a:lnSpc>
                <a:spcPct val="135000"/>
              </a:lnSpc>
              <a:spcAft>
                <a:spcPts val="1400"/>
              </a:spcAft>
            </a:pPr>
            <a:r>
              <a:rPr sz="1500" b="0">
                <a:solidFill>
                  <a:srgbClr val="5A6272"/>
                </a:solidFill>
                <a:latin typeface="メイリオ"/>
                <a:ea typeface="メイリオ"/>
              </a:rPr>
              <a:t>東京都のオープンデータを使っています。</a:t>
            </a:r>
          </a:p>
        </p:txBody>
      </p:sp>
      <p:pic>
        <p:nvPicPr>
          <p:cNvPr id="6" name="Picture 5" descr="_mascot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61120" y="2286000"/>
            <a:ext cx="2615184" cy="2743200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7F3E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822960" y="594360"/>
            <a:ext cx="10515600" cy="914400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>
              <a:lnSpc>
                <a:spcPct val="135000"/>
              </a:lnSpc>
              <a:spcAft>
                <a:spcPts val="600"/>
              </a:spcAft>
            </a:pPr>
            <a:r>
              <a:rPr sz="3600" b="1">
                <a:solidFill>
                  <a:srgbClr val="2B3A67"/>
                </a:solidFill>
                <a:latin typeface="メイリオ"/>
                <a:ea typeface="メイリオ"/>
              </a:rPr>
              <a:t>使い方は3つ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22960" y="2286000"/>
            <a:ext cx="2377440" cy="1828800"/>
          </a:xfrm>
          <a:prstGeom prst="roundRect">
            <a:avLst>
              <a:gd name="adj" fmla="val 5000"/>
            </a:avLst>
          </a:prstGeom>
          <a:solidFill>
            <a:srgbClr val="FFFFFF"/>
          </a:solidFill>
          <a:ln w="12700">
            <a:solidFill>
              <a:srgbClr val="E6E0D3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Oval 4"/>
          <p:cNvSpPr/>
          <p:nvPr/>
        </p:nvSpPr>
        <p:spPr>
          <a:xfrm>
            <a:off x="1097280" y="2514600"/>
            <a:ext cx="457200" cy="457200"/>
          </a:xfrm>
          <a:prstGeom prst="ellipse">
            <a:avLst/>
          </a:prstGeom>
          <a:solidFill>
            <a:srgbClr val="4A90D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sz="1600" b="1">
                <a:solidFill>
                  <a:srgbClr val="FFFFFF"/>
                </a:solidFill>
                <a:latin typeface="メイリオ"/>
                <a:ea typeface="メイリオ"/>
              </a:rPr>
              <a:t>1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97280" y="3154680"/>
            <a:ext cx="1920240" cy="822960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>
              <a:lnSpc>
                <a:spcPct val="135000"/>
              </a:lnSpc>
              <a:spcAft>
                <a:spcPts val="200"/>
              </a:spcAft>
            </a:pPr>
            <a:r>
              <a:rPr sz="1400" b="0">
                <a:solidFill>
                  <a:srgbClr val="5A6272"/>
                </a:solidFill>
                <a:latin typeface="メイリオ"/>
                <a:ea typeface="メイリオ"/>
              </a:rPr>
              <a:t>家族の人数を</a:t>
            </a:r>
          </a:p>
          <a:p>
            <a:pPr algn="l">
              <a:lnSpc>
                <a:spcPct val="135000"/>
              </a:lnSpc>
              <a:spcAft>
                <a:spcPts val="200"/>
              </a:spcAft>
            </a:pPr>
            <a:r>
              <a:rPr sz="1800" b="1">
                <a:solidFill>
                  <a:srgbClr val="2B3A67"/>
                </a:solidFill>
                <a:latin typeface="メイリオ"/>
                <a:ea typeface="メイリオ"/>
              </a:rPr>
              <a:t>入れる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3429000" y="2286000"/>
            <a:ext cx="2377440" cy="1828800"/>
          </a:xfrm>
          <a:prstGeom prst="roundRect">
            <a:avLst>
              <a:gd name="adj" fmla="val 5000"/>
            </a:avLst>
          </a:prstGeom>
          <a:solidFill>
            <a:srgbClr val="FFFFFF"/>
          </a:solidFill>
          <a:ln w="12700">
            <a:solidFill>
              <a:srgbClr val="E6E0D3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8" name="Oval 7"/>
          <p:cNvSpPr/>
          <p:nvPr/>
        </p:nvSpPr>
        <p:spPr>
          <a:xfrm>
            <a:off x="3703320" y="2514600"/>
            <a:ext cx="457200" cy="457200"/>
          </a:xfrm>
          <a:prstGeom prst="ellipse">
            <a:avLst/>
          </a:prstGeom>
          <a:solidFill>
            <a:srgbClr val="4A90D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sz="1600" b="1">
                <a:solidFill>
                  <a:srgbClr val="FFFFFF"/>
                </a:solidFill>
                <a:latin typeface="メイリオ"/>
                <a:ea typeface="メイリオ"/>
              </a:rPr>
              <a:t>2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703320" y="3154680"/>
            <a:ext cx="1920240" cy="822960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>
              <a:lnSpc>
                <a:spcPct val="135000"/>
              </a:lnSpc>
              <a:spcAft>
                <a:spcPts val="200"/>
              </a:spcAft>
            </a:pPr>
            <a:r>
              <a:rPr sz="1400" b="0">
                <a:solidFill>
                  <a:srgbClr val="5A6272"/>
                </a:solidFill>
                <a:latin typeface="メイリオ"/>
                <a:ea typeface="メイリオ"/>
              </a:rPr>
              <a:t>家にあるものを</a:t>
            </a:r>
          </a:p>
          <a:p>
            <a:pPr algn="l">
              <a:lnSpc>
                <a:spcPct val="135000"/>
              </a:lnSpc>
              <a:spcAft>
                <a:spcPts val="200"/>
              </a:spcAft>
            </a:pPr>
            <a:r>
              <a:rPr sz="1800" b="1">
                <a:solidFill>
                  <a:srgbClr val="2B3A67"/>
                </a:solidFill>
                <a:latin typeface="メイリオ"/>
                <a:ea typeface="メイリオ"/>
              </a:rPr>
              <a:t>登録する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6035040" y="2286000"/>
            <a:ext cx="2377440" cy="1828800"/>
          </a:xfrm>
          <a:prstGeom prst="roundRect">
            <a:avLst>
              <a:gd name="adj" fmla="val 5000"/>
            </a:avLst>
          </a:prstGeom>
          <a:solidFill>
            <a:srgbClr val="FFFFFF"/>
          </a:solidFill>
          <a:ln w="12700">
            <a:solidFill>
              <a:srgbClr val="E6E0D3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1" name="Oval 10"/>
          <p:cNvSpPr/>
          <p:nvPr/>
        </p:nvSpPr>
        <p:spPr>
          <a:xfrm>
            <a:off x="6309360" y="2514600"/>
            <a:ext cx="457200" cy="457200"/>
          </a:xfrm>
          <a:prstGeom prst="ellipse">
            <a:avLst/>
          </a:prstGeom>
          <a:solidFill>
            <a:srgbClr val="4A90D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sz="1600" b="1">
                <a:solidFill>
                  <a:srgbClr val="FFFFFF"/>
                </a:solidFill>
                <a:latin typeface="メイリオ"/>
                <a:ea typeface="メイリオ"/>
              </a:rPr>
              <a:t>3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309360" y="3154680"/>
            <a:ext cx="1920240" cy="822960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>
              <a:lnSpc>
                <a:spcPct val="135000"/>
              </a:lnSpc>
              <a:spcAft>
                <a:spcPts val="200"/>
              </a:spcAft>
            </a:pPr>
            <a:r>
              <a:rPr sz="1400" b="0">
                <a:solidFill>
                  <a:srgbClr val="5A6272"/>
                </a:solidFill>
                <a:latin typeface="メイリオ"/>
                <a:ea typeface="メイリオ"/>
              </a:rPr>
              <a:t>あと何日分かが</a:t>
            </a:r>
          </a:p>
          <a:p>
            <a:pPr algn="l">
              <a:lnSpc>
                <a:spcPct val="135000"/>
              </a:lnSpc>
              <a:spcAft>
                <a:spcPts val="200"/>
              </a:spcAft>
            </a:pPr>
            <a:r>
              <a:rPr sz="1800" b="1">
                <a:solidFill>
                  <a:srgbClr val="2B3A67"/>
                </a:solidFill>
                <a:latin typeface="メイリオ"/>
                <a:ea typeface="メイリオ"/>
              </a:rPr>
              <a:t>分かる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8686800" y="2286000"/>
            <a:ext cx="2651760" cy="3017520"/>
          </a:xfrm>
          <a:prstGeom prst="roundRect">
            <a:avLst>
              <a:gd name="adj" fmla="val 5000"/>
            </a:avLst>
          </a:prstGeom>
          <a:solidFill>
            <a:srgbClr val="FFFFFF"/>
          </a:solidFill>
          <a:ln w="12700">
            <a:solidFill>
              <a:srgbClr val="E6E0D3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14" name="Picture 13" descr="kuratarou_qr_1200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44000" y="2560320"/>
            <a:ext cx="1737360" cy="1737360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8778240" y="4434840"/>
            <a:ext cx="2468880" cy="822960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ctr">
              <a:lnSpc>
                <a:spcPct val="135000"/>
              </a:lnSpc>
              <a:spcAft>
                <a:spcPts val="200"/>
              </a:spcAft>
            </a:pPr>
            <a:r>
              <a:rPr sz="1400" b="1">
                <a:solidFill>
                  <a:srgbClr val="2B3A67"/>
                </a:solidFill>
                <a:latin typeface="メイリオ"/>
                <a:ea typeface="メイリオ"/>
              </a:rPr>
              <a:t>蔵太郎の公式サイト</a:t>
            </a:r>
          </a:p>
          <a:p>
            <a:pPr algn="ctr">
              <a:lnSpc>
                <a:spcPct val="135000"/>
              </a:lnSpc>
              <a:spcAft>
                <a:spcPts val="200"/>
              </a:spcAft>
            </a:pPr>
            <a:r>
              <a:rPr sz="1300" b="1">
                <a:solidFill>
                  <a:srgbClr val="4A90D9"/>
                </a:solidFill>
                <a:latin typeface="メイリオ"/>
                <a:ea typeface="メイリオ"/>
              </a:rPr>
              <a:t>kuratarou.tw-tech.jp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822960" y="4434840"/>
            <a:ext cx="7315200" cy="548640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>
              <a:lnSpc>
                <a:spcPct val="135000"/>
              </a:lnSpc>
              <a:spcAft>
                <a:spcPts val="600"/>
              </a:spcAft>
            </a:pPr>
            <a:r>
              <a:rPr sz="1800" b="0">
                <a:solidFill>
                  <a:srgbClr val="1E2333"/>
                </a:solidFill>
                <a:latin typeface="メイリオ"/>
                <a:ea typeface="メイリオ"/>
              </a:rPr>
              <a:t>アプリを入れなくても、公式サイトで「かんたん診断」ができます。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822960" y="5029200"/>
            <a:ext cx="4206240" cy="777240"/>
          </a:xfrm>
          <a:prstGeom prst="roundRect">
            <a:avLst>
              <a:gd name="adj" fmla="val 18000"/>
            </a:avLst>
          </a:prstGeom>
          <a:solidFill>
            <a:srgbClr val="FFFFFF"/>
          </a:solidFill>
          <a:ln w="12700">
            <a:solidFill>
              <a:srgbClr val="E6E0D3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8" name="TextBox 17"/>
          <p:cNvSpPr txBox="1"/>
          <p:nvPr/>
        </p:nvSpPr>
        <p:spPr>
          <a:xfrm>
            <a:off x="1097280" y="5202936"/>
            <a:ext cx="2743200" cy="411480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>
              <a:lnSpc>
                <a:spcPct val="135000"/>
              </a:lnSpc>
              <a:spcAft>
                <a:spcPts val="600"/>
              </a:spcAft>
            </a:pPr>
            <a:r>
              <a:rPr sz="2200" b="1">
                <a:solidFill>
                  <a:srgbClr val="1E2333"/>
                </a:solidFill>
                <a:latin typeface="メイリオ"/>
                <a:ea typeface="メイリオ"/>
              </a:rPr>
              <a:t>蔵太郎　備蓄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3867912" y="5120640"/>
            <a:ext cx="1051560" cy="594360"/>
          </a:xfrm>
          <a:prstGeom prst="roundRect">
            <a:avLst>
              <a:gd name="adj" fmla="val 20000"/>
            </a:avLst>
          </a:prstGeom>
          <a:solidFill>
            <a:srgbClr val="2B3A6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sz="1800" b="1">
                <a:solidFill>
                  <a:srgbClr val="FFFFFF"/>
                </a:solidFill>
                <a:latin typeface="メイリオ"/>
                <a:ea typeface="メイリオ"/>
              </a:rPr>
              <a:t>検索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5257800" y="5120640"/>
            <a:ext cx="3200400" cy="640080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>
              <a:lnSpc>
                <a:spcPct val="135000"/>
              </a:lnSpc>
              <a:spcAft>
                <a:spcPts val="200"/>
              </a:spcAft>
            </a:pPr>
            <a:r>
              <a:rPr sz="1500" b="0">
                <a:solidFill>
                  <a:srgbClr val="5A6272"/>
                </a:solidFill>
                <a:latin typeface="メイリオ"/>
                <a:ea typeface="メイリオ"/>
              </a:rPr>
              <a:t>サイトもアプリも、</a:t>
            </a:r>
          </a:p>
          <a:p>
            <a:pPr algn="l">
              <a:lnSpc>
                <a:spcPct val="135000"/>
              </a:lnSpc>
              <a:spcAft>
                <a:spcPts val="200"/>
              </a:spcAft>
            </a:pPr>
            <a:r>
              <a:rPr sz="1500" b="0">
                <a:solidFill>
                  <a:srgbClr val="5A6272"/>
                </a:solidFill>
                <a:latin typeface="メイリオ"/>
                <a:ea typeface="メイリオ"/>
              </a:rPr>
              <a:t>この言葉で見つかります。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7F3E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822960" y="594360"/>
            <a:ext cx="10515600" cy="914400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>
              <a:lnSpc>
                <a:spcPct val="135000"/>
              </a:lnSpc>
              <a:spcAft>
                <a:spcPts val="600"/>
              </a:spcAft>
            </a:pPr>
            <a:r>
              <a:rPr sz="3600" b="1">
                <a:solidFill>
                  <a:srgbClr val="2B3A67"/>
                </a:solidFill>
                <a:latin typeface="メイリオ"/>
                <a:ea typeface="メイリオ"/>
              </a:rPr>
              <a:t>費用のこと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22960" y="2194560"/>
            <a:ext cx="10515600" cy="3017520"/>
          </a:xfrm>
          <a:prstGeom prst="roundRect">
            <a:avLst>
              <a:gd name="adj" fmla="val 5000"/>
            </a:avLst>
          </a:prstGeom>
          <a:solidFill>
            <a:srgbClr val="DCE9F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1280160" y="2606040"/>
            <a:ext cx="9601200" cy="2011680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>
              <a:lnSpc>
                <a:spcPct val="135000"/>
              </a:lnSpc>
              <a:spcAft>
                <a:spcPts val="1200"/>
              </a:spcAft>
            </a:pPr>
            <a:r>
              <a:rPr sz="2600" b="1">
                <a:solidFill>
                  <a:srgbClr val="2B3A67"/>
                </a:solidFill>
                <a:latin typeface="メイリオ"/>
                <a:ea typeface="メイリオ"/>
              </a:rPr>
              <a:t>使いはじめるのにお金はかかりません。</a:t>
            </a:r>
          </a:p>
          <a:p>
            <a:pPr algn="l">
              <a:lnSpc>
                <a:spcPct val="135000"/>
              </a:lnSpc>
              <a:spcAft>
                <a:spcPts val="1200"/>
              </a:spcAft>
            </a:pPr>
            <a:r>
              <a:rPr sz="1900" b="0">
                <a:solidFill>
                  <a:srgbClr val="1E2333"/>
                </a:solidFill>
                <a:latin typeface="メイリオ"/>
                <a:ea typeface="メイリオ"/>
              </a:rPr>
              <a:t>会員登録もメールアドレスの入力も不要。広告も出ません。</a:t>
            </a:r>
          </a:p>
          <a:p>
            <a:pPr algn="l">
              <a:lnSpc>
                <a:spcPct val="135000"/>
              </a:lnSpc>
              <a:spcAft>
                <a:spcPts val="1200"/>
              </a:spcAft>
            </a:pPr>
            <a:r>
              <a:rPr sz="1900" b="0">
                <a:solidFill>
                  <a:srgbClr val="1E2333"/>
                </a:solidFill>
                <a:latin typeface="メイリオ"/>
                <a:ea typeface="メイリオ"/>
              </a:rPr>
              <a:t>家族3人以上で共有する機能などは有料ですが、</a:t>
            </a:r>
          </a:p>
          <a:p>
            <a:pPr algn="l">
              <a:lnSpc>
                <a:spcPct val="135000"/>
              </a:lnSpc>
              <a:spcAft>
                <a:spcPts val="1200"/>
              </a:spcAft>
            </a:pPr>
            <a:r>
              <a:rPr sz="2000" b="1">
                <a:solidFill>
                  <a:srgbClr val="1E2333"/>
                </a:solidFill>
                <a:latin typeface="メイリオ"/>
                <a:ea typeface="メイリオ"/>
              </a:rPr>
              <a:t>備えの計算・記録・期限の通知は無料で使えます。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2B3A6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914400" y="1463040"/>
            <a:ext cx="7680960" cy="640080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>
              <a:lnSpc>
                <a:spcPct val="135000"/>
              </a:lnSpc>
              <a:spcAft>
                <a:spcPts val="600"/>
              </a:spcAft>
            </a:pPr>
            <a:r>
              <a:rPr sz="2200" b="0">
                <a:solidFill>
                  <a:srgbClr val="DCE9F7"/>
                </a:solidFill>
                <a:latin typeface="メイリオ"/>
                <a:ea typeface="メイリオ"/>
              </a:rPr>
              <a:t>今日やること、ひとつだけ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14400" y="2286000"/>
            <a:ext cx="7680960" cy="1645920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>
              <a:lnSpc>
                <a:spcPct val="135000"/>
              </a:lnSpc>
              <a:spcAft>
                <a:spcPts val="200"/>
              </a:spcAft>
            </a:pPr>
            <a:r>
              <a:rPr sz="4000" b="1">
                <a:solidFill>
                  <a:srgbClr val="FFFFFF"/>
                </a:solidFill>
                <a:latin typeface="メイリオ"/>
                <a:ea typeface="メイリオ"/>
              </a:rPr>
              <a:t>家のトイレの備えを</a:t>
            </a:r>
          </a:p>
          <a:p>
            <a:pPr algn="l">
              <a:lnSpc>
                <a:spcPct val="135000"/>
              </a:lnSpc>
              <a:spcAft>
                <a:spcPts val="200"/>
              </a:spcAft>
            </a:pPr>
            <a:r>
              <a:rPr sz="4000" b="1">
                <a:solidFill>
                  <a:srgbClr val="FFFFFF"/>
                </a:solidFill>
                <a:latin typeface="メイリオ"/>
                <a:ea typeface="メイリオ"/>
              </a:rPr>
              <a:t>数えてください。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914400" y="4572000"/>
            <a:ext cx="7680960" cy="1097280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>
              <a:lnSpc>
                <a:spcPct val="135000"/>
              </a:lnSpc>
              <a:spcAft>
                <a:spcPts val="800"/>
              </a:spcAft>
            </a:pPr>
            <a:r>
              <a:rPr sz="1800" b="0">
                <a:solidFill>
                  <a:srgbClr val="DCE9F7"/>
                </a:solidFill>
                <a:latin typeface="メイリオ"/>
                <a:ea typeface="メイリオ"/>
              </a:rPr>
              <a:t>何回分ありましたか。家族の人数 × 1日5回 × 日数が目安です。</a:t>
            </a:r>
          </a:p>
          <a:p>
            <a:pPr algn="l">
              <a:lnSpc>
                <a:spcPct val="135000"/>
              </a:lnSpc>
              <a:spcAft>
                <a:spcPts val="800"/>
              </a:spcAft>
            </a:pPr>
            <a:r>
              <a:rPr sz="1800" b="0">
                <a:solidFill>
                  <a:srgbClr val="DCE9F7"/>
                </a:solidFill>
                <a:latin typeface="メイリオ"/>
                <a:ea typeface="メイリオ"/>
              </a:rPr>
              <a:t>足りなければ、次の買い物で1袋だけ足す。それで十分です。</a:t>
            </a:r>
          </a:p>
        </p:txBody>
      </p:sp>
      <p:pic>
        <p:nvPicPr>
          <p:cNvPr id="6" name="Picture 5" descr="_mascot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52560" y="2377440"/>
            <a:ext cx="2615184" cy="2743200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7F3E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822960" y="594360"/>
            <a:ext cx="10515600" cy="914400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>
              <a:lnSpc>
                <a:spcPct val="135000"/>
              </a:lnSpc>
              <a:spcAft>
                <a:spcPts val="600"/>
              </a:spcAft>
            </a:pPr>
            <a:r>
              <a:rPr sz="3600" b="1">
                <a:solidFill>
                  <a:srgbClr val="2B3A67"/>
                </a:solidFill>
                <a:latin typeface="メイリオ"/>
                <a:ea typeface="メイリオ"/>
              </a:rPr>
              <a:t>町内会からのお知らせ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22960" y="1508760"/>
            <a:ext cx="10515600" cy="457200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>
              <a:lnSpc>
                <a:spcPct val="135000"/>
              </a:lnSpc>
              <a:spcAft>
                <a:spcPts val="600"/>
              </a:spcAft>
            </a:pPr>
            <a:r>
              <a:rPr sz="1600" b="0">
                <a:solidFill>
                  <a:srgbClr val="5A6272"/>
                </a:solidFill>
                <a:latin typeface="メイリオ"/>
                <a:ea typeface="メイリオ"/>
              </a:rPr>
              <a:t>この枠に、倉庫の中身・訓練の日・連絡先を書き足してお使いください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822960" y="2286000"/>
            <a:ext cx="10515600" cy="1051560"/>
          </a:xfrm>
          <a:prstGeom prst="roundRect">
            <a:avLst>
              <a:gd name="adj" fmla="val 5000"/>
            </a:avLst>
          </a:prstGeom>
          <a:solidFill>
            <a:srgbClr val="FFFFFF"/>
          </a:solidFill>
          <a:ln w="12700">
            <a:solidFill>
              <a:srgbClr val="E6E0D3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188720" y="2432304"/>
            <a:ext cx="3657600" cy="457200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>
              <a:lnSpc>
                <a:spcPct val="135000"/>
              </a:lnSpc>
              <a:spcAft>
                <a:spcPts val="600"/>
              </a:spcAft>
            </a:pPr>
            <a:r>
              <a:rPr sz="1600" b="1">
                <a:solidFill>
                  <a:srgbClr val="2B3A67"/>
                </a:solidFill>
                <a:latin typeface="メイリオ"/>
                <a:ea typeface="メイリオ"/>
              </a:rPr>
              <a:t>防災倉庫にあるもの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188720" y="2852928"/>
            <a:ext cx="9509760" cy="365760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>
              <a:lnSpc>
                <a:spcPct val="135000"/>
              </a:lnSpc>
              <a:spcAft>
                <a:spcPts val="600"/>
              </a:spcAft>
            </a:pPr>
            <a:r>
              <a:rPr sz="1400" b="0">
                <a:solidFill>
                  <a:srgbClr val="E6E0D3"/>
                </a:solidFill>
                <a:latin typeface="メイリオ"/>
                <a:ea typeface="メイリオ"/>
              </a:rPr>
              <a:t>＿＿＿＿＿＿＿＿＿＿＿＿＿＿＿＿＿＿＿＿＿＿＿＿＿＿＿＿＿＿＿＿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822960" y="3520440"/>
            <a:ext cx="10515600" cy="1051560"/>
          </a:xfrm>
          <a:prstGeom prst="roundRect">
            <a:avLst>
              <a:gd name="adj" fmla="val 5000"/>
            </a:avLst>
          </a:prstGeom>
          <a:solidFill>
            <a:srgbClr val="FFFFFF"/>
          </a:solidFill>
          <a:ln w="12700">
            <a:solidFill>
              <a:srgbClr val="E6E0D3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9" name="TextBox 8"/>
          <p:cNvSpPr txBox="1"/>
          <p:nvPr/>
        </p:nvSpPr>
        <p:spPr>
          <a:xfrm>
            <a:off x="1188720" y="3666744"/>
            <a:ext cx="3657600" cy="457200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>
              <a:lnSpc>
                <a:spcPct val="135000"/>
              </a:lnSpc>
              <a:spcAft>
                <a:spcPts val="600"/>
              </a:spcAft>
            </a:pPr>
            <a:r>
              <a:rPr sz="1600" b="1">
                <a:solidFill>
                  <a:srgbClr val="2B3A67"/>
                </a:solidFill>
                <a:latin typeface="メイリオ"/>
                <a:ea typeface="メイリオ"/>
              </a:rPr>
              <a:t>次の防災訓練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188720" y="4087368"/>
            <a:ext cx="9509760" cy="365760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>
              <a:lnSpc>
                <a:spcPct val="135000"/>
              </a:lnSpc>
              <a:spcAft>
                <a:spcPts val="600"/>
              </a:spcAft>
            </a:pPr>
            <a:r>
              <a:rPr sz="1400" b="0">
                <a:solidFill>
                  <a:srgbClr val="E6E0D3"/>
                </a:solidFill>
                <a:latin typeface="メイリオ"/>
                <a:ea typeface="メイリオ"/>
              </a:rPr>
              <a:t>＿＿＿＿＿＿＿＿＿＿＿＿＿＿＿＿＿＿＿＿＿＿＿＿＿＿＿＿＿＿＿＿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822960" y="4754880"/>
            <a:ext cx="10515600" cy="1051560"/>
          </a:xfrm>
          <a:prstGeom prst="roundRect">
            <a:avLst>
              <a:gd name="adj" fmla="val 5000"/>
            </a:avLst>
          </a:prstGeom>
          <a:solidFill>
            <a:srgbClr val="FFFFFF"/>
          </a:solidFill>
          <a:ln w="12700">
            <a:solidFill>
              <a:srgbClr val="E6E0D3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2" name="TextBox 11"/>
          <p:cNvSpPr txBox="1"/>
          <p:nvPr/>
        </p:nvSpPr>
        <p:spPr>
          <a:xfrm>
            <a:off x="1188720" y="4901184"/>
            <a:ext cx="3657600" cy="457200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>
              <a:lnSpc>
                <a:spcPct val="135000"/>
              </a:lnSpc>
              <a:spcAft>
                <a:spcPts val="600"/>
              </a:spcAft>
            </a:pPr>
            <a:r>
              <a:rPr sz="1600" b="1">
                <a:solidFill>
                  <a:srgbClr val="2B3A67"/>
                </a:solidFill>
                <a:latin typeface="メイリオ"/>
                <a:ea typeface="メイリオ"/>
              </a:rPr>
              <a:t>連絡先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188720" y="5321808"/>
            <a:ext cx="9509760" cy="365760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>
              <a:lnSpc>
                <a:spcPct val="135000"/>
              </a:lnSpc>
              <a:spcAft>
                <a:spcPts val="600"/>
              </a:spcAft>
            </a:pPr>
            <a:r>
              <a:rPr sz="1400" b="0">
                <a:solidFill>
                  <a:srgbClr val="E6E0D3"/>
                </a:solidFill>
                <a:latin typeface="メイリオ"/>
                <a:ea typeface="メイリオ"/>
              </a:rPr>
              <a:t>＿＿＿＿＿＿＿＿＿＿＿＿＿＿＿＿＿＿＿＿＿＿＿＿＿＿＿＿＿＿＿＿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22960" y="6355080"/>
            <a:ext cx="10515600" cy="320040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>
              <a:lnSpc>
                <a:spcPct val="135000"/>
              </a:lnSpc>
              <a:spcAft>
                <a:spcPts val="600"/>
              </a:spcAft>
            </a:pPr>
            <a:r>
              <a:rPr sz="1100" b="0">
                <a:solidFill>
                  <a:srgbClr val="5A6272"/>
                </a:solidFill>
                <a:latin typeface="メイリオ"/>
                <a:ea typeface="メイリオ"/>
              </a:rPr>
              <a:t>資料の更新日：2026年9月5日　／　家庭の防災備蓄アプリ 蔵太郎（くらたろう）　kuratarou.tw-tech.jp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